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9"/>
  </p:notesMasterIdLst>
  <p:handoutMasterIdLst>
    <p:handoutMasterId r:id="rId50"/>
  </p:handoutMasterIdLst>
  <p:sldIdLst>
    <p:sldId id="292" r:id="rId6"/>
    <p:sldId id="327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28" r:id="rId16"/>
    <p:sldId id="320" r:id="rId17"/>
    <p:sldId id="329" r:id="rId18"/>
    <p:sldId id="302" r:id="rId19"/>
    <p:sldId id="303" r:id="rId20"/>
    <p:sldId id="332" r:id="rId21"/>
    <p:sldId id="325" r:id="rId22"/>
    <p:sldId id="307" r:id="rId23"/>
    <p:sldId id="333" r:id="rId24"/>
    <p:sldId id="334" r:id="rId25"/>
    <p:sldId id="263" r:id="rId26"/>
    <p:sldId id="316" r:id="rId27"/>
    <p:sldId id="314" r:id="rId28"/>
    <p:sldId id="315" r:id="rId29"/>
    <p:sldId id="317" r:id="rId30"/>
    <p:sldId id="257" r:id="rId31"/>
    <p:sldId id="258" r:id="rId32"/>
    <p:sldId id="318" r:id="rId33"/>
    <p:sldId id="279" r:id="rId34"/>
    <p:sldId id="319" r:id="rId35"/>
    <p:sldId id="321" r:id="rId36"/>
    <p:sldId id="336" r:id="rId37"/>
    <p:sldId id="311" r:id="rId38"/>
    <p:sldId id="313" r:id="rId39"/>
    <p:sldId id="330" r:id="rId40"/>
    <p:sldId id="312" r:id="rId41"/>
    <p:sldId id="335" r:id="rId42"/>
    <p:sldId id="326" r:id="rId43"/>
    <p:sldId id="337" r:id="rId44"/>
    <p:sldId id="331" r:id="rId45"/>
    <p:sldId id="324" r:id="rId46"/>
    <p:sldId id="305" r:id="rId47"/>
    <p:sldId id="323" r:id="rId48"/>
  </p:sldIdLst>
  <p:sldSz cx="12192000" cy="6858000"/>
  <p:notesSz cx="7010400" cy="9296400"/>
  <p:custDataLst>
    <p:tags r:id="rId5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5"/>
    <p:restoredTop sz="87606"/>
  </p:normalViewPr>
  <p:slideViewPr>
    <p:cSldViewPr snapToGrid="0" snapToObjects="1">
      <p:cViewPr varScale="1">
        <p:scale>
          <a:sx n="105" d="100"/>
          <a:sy n="105" d="100"/>
        </p:scale>
        <p:origin x="224" y="9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12/27/21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4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94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4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59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4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80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40016-3836-F54E-B8D5-7EE3D91AD90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5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175F-67FA-8F43-999E-CBBF22E97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82CBF-D77C-EA4F-A074-D263841F3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194E-30DD-F64F-AA31-F87FDEAC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D0E0B-D931-524D-816E-EFE1EEA4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02349-4142-CB41-ABA8-74B9FAC3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1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3B6E-AFCF-6E45-8088-F8D26162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C8BA-E050-1349-A98D-44C171D68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8DAC6-AD07-5041-BAA6-DC6A3011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91F52-F354-0046-989C-17AD6639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E4F5-5387-6F44-A834-B5717FB3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27773-2F35-8F4F-989B-F593D41C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72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C1217-AFC7-6F43-A907-076F06DB6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81C2E-D297-1447-B2D9-853F912EF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46025-43B2-4F48-B8A6-F6194C31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30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accent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accent1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jpe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8zP8UuDk8a0ZNWiteC-7PHx1HCeBY0qB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openxmlformats.org/officeDocument/2006/relationships/image" Target="../media/image33.jpeg"/><Relationship Id="rId4" Type="http://schemas.openxmlformats.org/officeDocument/2006/relationships/image" Target="../media/image29.png"/><Relationship Id="rId9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pcbcart.com/pcb-fab/standard-pcb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eaglint.nvsl.io/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Printed Circuit Boards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1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Wires with “</a:t>
            </a:r>
            <a:r>
              <a:rPr lang="en-US" dirty="0" err="1"/>
              <a:t>Vias</a:t>
            </a:r>
            <a:r>
              <a:rPr lang="en-US" dirty="0"/>
              <a:t>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Vias</a:t>
            </a:r>
            <a:r>
              <a:rPr lang="en-US" sz="2800" dirty="0"/>
              <a:t> make electrical connections between layers</a:t>
            </a:r>
          </a:p>
          <a:p>
            <a:r>
              <a:rPr lang="en-US" sz="2800" dirty="0"/>
              <a:t>They are usually very small.</a:t>
            </a:r>
          </a:p>
          <a:p>
            <a:r>
              <a:rPr lang="en-US" sz="2800" dirty="0"/>
              <a:t>Often covered by solder mask</a:t>
            </a:r>
          </a:p>
          <a:p>
            <a:r>
              <a:rPr lang="en-US" sz="2800" dirty="0"/>
              <a:t>Typically, they pass through all layers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7630A6F-D39B-B148-ABCB-AC8D096105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4050" t="25876" b="5495"/>
          <a:stretch/>
        </p:blipFill>
        <p:spPr>
          <a:xfrm>
            <a:off x="7335749" y="1825625"/>
            <a:ext cx="2854501" cy="4351338"/>
          </a:xfrm>
          <a:prstGeom prst="rect">
            <a:avLst/>
          </a:prstGeom>
        </p:spPr>
      </p:pic>
      <p:pic>
        <p:nvPicPr>
          <p:cNvPr id="5" name="Picture 4" descr="A Complete Guide to Vias in PCB Design - Electronics Post">
            <a:extLst>
              <a:ext uri="{FF2B5EF4-FFF2-40B4-BE49-F238E27FC236}">
                <a16:creationId xmlns:a16="http://schemas.microsoft.com/office/drawing/2014/main" id="{DBF67491-CF65-134A-AC08-5137D7A9C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202" y="4767839"/>
            <a:ext cx="35941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121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 Components with Through-holes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Through-hole “pads” </a:t>
            </a:r>
          </a:p>
          <a:p>
            <a:pPr lvl="1"/>
            <a:r>
              <a:rPr lang="en-US" dirty="0"/>
              <a:t>Sized for the pin + solder</a:t>
            </a:r>
          </a:p>
          <a:p>
            <a:pPr lvl="1"/>
            <a:r>
              <a:rPr lang="en-US" dirty="0"/>
              <a:t>Significantly larger than </a:t>
            </a:r>
            <a:r>
              <a:rPr lang="en-US" dirty="0" err="1"/>
              <a:t>vias</a:t>
            </a:r>
            <a:endParaRPr lang="en-US" dirty="0"/>
          </a:p>
          <a:p>
            <a:r>
              <a:rPr lang="en-US" dirty="0"/>
              <a:t>Draw backs</a:t>
            </a:r>
          </a:p>
          <a:p>
            <a:pPr lvl="1"/>
            <a:r>
              <a:rPr lang="en-US" dirty="0"/>
              <a:t>Takes up space in all layers (including back side of board)</a:t>
            </a:r>
          </a:p>
          <a:p>
            <a:pPr lvl="1"/>
            <a:r>
              <a:rPr lang="en-US" dirty="0"/>
              <a:t>Pin-to-pin spacing &gt;= 1mm</a:t>
            </a:r>
          </a:p>
          <a:p>
            <a:pPr lvl="1"/>
            <a:r>
              <a:rPr lang="en-US" dirty="0"/>
              <a:t>Automated manufacturing is challenging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6714AD-B35C-8F41-B4D8-0D99027C7A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36421"/>
          <a:stretch/>
        </p:blipFill>
        <p:spPr>
          <a:xfrm>
            <a:off x="6631318" y="1825625"/>
            <a:ext cx="2710601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27352-FD66-9243-8F59-0007E3C73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1919" y="1267823"/>
            <a:ext cx="1905000" cy="127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5D3E4C-C49F-6C48-8DEF-0D955B260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365" y="5601564"/>
            <a:ext cx="1810953" cy="1256436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7A0C6210-F1B1-D644-94CE-467F5E6E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744" y="1144588"/>
            <a:ext cx="2012671" cy="140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58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42EE-C498-784B-8F84-4B24F62B1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Mount Devices (SMD)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15F3D4-FBAC-2E42-8724-FB97787DD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 drill required</a:t>
            </a:r>
          </a:p>
          <a:p>
            <a:r>
              <a:rPr lang="en-US" sz="2800" dirty="0"/>
              <a:t>No pins</a:t>
            </a:r>
          </a:p>
          <a:p>
            <a:r>
              <a:rPr lang="en-US" sz="2800" dirty="0"/>
              <a:t>Smaller parts</a:t>
            </a:r>
          </a:p>
          <a:p>
            <a:r>
              <a:rPr lang="en-US" sz="2800" dirty="0"/>
              <a:t>Finer ‘pitch’ (pin-to-pin distance)</a:t>
            </a:r>
          </a:p>
          <a:p>
            <a:r>
              <a:rPr lang="en-US" sz="2800" dirty="0"/>
              <a:t>Parts on both sides</a:t>
            </a:r>
          </a:p>
          <a:p>
            <a:r>
              <a:rPr lang="en-US" sz="2800" dirty="0"/>
              <a:t>Easier automated placement</a:t>
            </a:r>
          </a:p>
          <a:p>
            <a:r>
              <a:rPr lang="en-US" sz="2800" dirty="0"/>
              <a:t>Pitch &gt;= ~0.3 mm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B0E7DC-A264-4743-80C1-2AAB422CDF0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/>
          <a:srcRect l="6438" r="7342"/>
          <a:stretch/>
        </p:blipFill>
        <p:spPr>
          <a:xfrm>
            <a:off x="5805551" y="2472830"/>
            <a:ext cx="4018110" cy="270450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3F9F69E-7203-9048-944C-CADBF9DBA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6" t="20941" r="7689" b="18317"/>
          <a:stretch/>
        </p:blipFill>
        <p:spPr bwMode="auto">
          <a:xfrm>
            <a:off x="8419607" y="75760"/>
            <a:ext cx="3621974" cy="209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258F118-32A3-B34E-A514-5A800850B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498" y="5524983"/>
            <a:ext cx="2752106" cy="255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29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E817CD-853B-2749-8760-A0EAC093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8" y="51442"/>
            <a:ext cx="10603764" cy="6531920"/>
          </a:xfrm>
          <a:prstGeom prst="rect">
            <a:avLst/>
          </a:prstGeom>
        </p:spPr>
      </p:pic>
      <p:pic>
        <p:nvPicPr>
          <p:cNvPr id="6146" name="Picture 2" descr="10 Layer PCB Cross Section [420x312] : ThingsCutInHalfPorn">
            <a:extLst>
              <a:ext uri="{FF2B5EF4-FFF2-40B4-BE49-F238E27FC236}">
                <a16:creationId xmlns:a16="http://schemas.microsoft.com/office/drawing/2014/main" id="{16729AD7-045C-134F-804C-A3FF89F7D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366" y="7172324"/>
            <a:ext cx="53340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163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Choices, in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There are many, many choices when designing a PCB</a:t>
            </a:r>
          </a:p>
          <a:p>
            <a:pPr lvl="1"/>
            <a:r>
              <a:rPr lang="en-US" sz="1600" dirty="0"/>
              <a:t>Mechanical – flexible, thick, thin</a:t>
            </a:r>
          </a:p>
          <a:p>
            <a:pPr lvl="1"/>
            <a:r>
              <a:rPr lang="en-US" sz="1600" dirty="0"/>
              <a:t>Layer count</a:t>
            </a:r>
          </a:p>
          <a:p>
            <a:pPr lvl="1"/>
            <a:r>
              <a:rPr lang="en-US" sz="1600" dirty="0"/>
              <a:t>Blind and buried vias</a:t>
            </a:r>
          </a:p>
          <a:p>
            <a:pPr lvl="1"/>
            <a:r>
              <a:rPr lang="en-US" sz="1600" dirty="0"/>
              <a:t>Electrical – copper thickness, dielectric characteristics</a:t>
            </a:r>
          </a:p>
          <a:p>
            <a:pPr lvl="1"/>
            <a:r>
              <a:rPr lang="en-US" sz="1600" dirty="0"/>
              <a:t>Thermal characteristics </a:t>
            </a:r>
          </a:p>
          <a:p>
            <a:r>
              <a:rPr lang="en-US" sz="1800" dirty="0"/>
              <a:t>We will get to make very few of them</a:t>
            </a:r>
          </a:p>
          <a:p>
            <a:r>
              <a:rPr lang="en-US" sz="1800" dirty="0"/>
              <a:t>Cheap, fast PCB manufacturers provide a standard setup.  E.g.:</a:t>
            </a:r>
          </a:p>
          <a:p>
            <a:pPr lvl="1"/>
            <a:r>
              <a:rPr lang="en-US" sz="1600" dirty="0"/>
              <a:t>FR4</a:t>
            </a:r>
          </a:p>
          <a:p>
            <a:pPr lvl="1"/>
            <a:r>
              <a:rPr lang="en-US" sz="1600" dirty="0"/>
              <a:t>1oz copper</a:t>
            </a:r>
          </a:p>
          <a:p>
            <a:pPr lvl="1"/>
            <a:r>
              <a:rPr lang="en-US" sz="1600" dirty="0"/>
              <a:t>2, 4, or 6 layers</a:t>
            </a:r>
          </a:p>
          <a:p>
            <a:pPr lvl="1"/>
            <a:r>
              <a:rPr lang="en-US" sz="1600" dirty="0"/>
              <a:t>A few solder mask colors</a:t>
            </a:r>
          </a:p>
        </p:txBody>
      </p:sp>
      <p:pic>
        <p:nvPicPr>
          <p:cNvPr id="7170" name="Picture 2" descr="Rigid Flex PCB - The Engineering Knowledge">
            <a:extLst>
              <a:ext uri="{FF2B5EF4-FFF2-40B4-BE49-F238E27FC236}">
                <a16:creationId xmlns:a16="http://schemas.microsoft.com/office/drawing/2014/main" id="{66AB012F-66DB-774C-B077-2C0F10BEA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22434" r="2809" b="2830"/>
          <a:stretch/>
        </p:blipFill>
        <p:spPr bwMode="auto">
          <a:xfrm>
            <a:off x="5943600" y="1447799"/>
            <a:ext cx="5959824" cy="222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679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 PCB manufacturing videos</a:t>
            </a:r>
          </a:p>
          <a:p>
            <a:pPr lvl="1"/>
            <a:r>
              <a:rPr lang="en-US" dirty="0">
                <a:hlinkClick r:id="rId2"/>
              </a:rPr>
              <a:t>https://www.youtube.com/playlist?list=PL8zP8UuDk8a0ZNWiteC-7PHx1HCeBY0qB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27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436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PCBs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</p:txBody>
      </p:sp>
    </p:spTree>
    <p:extLst>
      <p:ext uri="{BB962C8B-B14F-4D97-AF65-F5344CB8AC3E}">
        <p14:creationId xmlns:p14="http://schemas.microsoft.com/office/powerpoint/2010/main" val="2836169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Designing PCBs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Create/acquire a library of components</a:t>
            </a:r>
          </a:p>
          <a:p>
            <a:r>
              <a:rPr lang="en-US" dirty="0"/>
              <a:t>Assemble your schematic</a:t>
            </a:r>
          </a:p>
          <a:p>
            <a:r>
              <a:rPr lang="en-US" dirty="0"/>
              <a:t>Lay out the board</a:t>
            </a:r>
          </a:p>
          <a:p>
            <a:r>
              <a:rPr lang="en-US" dirty="0"/>
              <a:t>Perform design checks</a:t>
            </a:r>
          </a:p>
          <a:p>
            <a:r>
              <a:rPr lang="en-US" dirty="0"/>
              <a:t>Generate CAM files</a:t>
            </a:r>
          </a:p>
          <a:p>
            <a:r>
              <a:rPr lang="en-US" dirty="0"/>
              <a:t>Check everything carefully</a:t>
            </a:r>
          </a:p>
          <a:p>
            <a:r>
              <a:rPr lang="en-US" dirty="0"/>
              <a:t>Submit for manufacturing</a:t>
            </a:r>
          </a:p>
        </p:txBody>
      </p:sp>
    </p:spTree>
    <p:extLst>
      <p:ext uri="{BB962C8B-B14F-4D97-AF65-F5344CB8AC3E}">
        <p14:creationId xmlns:p14="http://schemas.microsoft.com/office/powerpoint/2010/main" val="424483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62029-0152-BA43-855E-B7389187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47A50-A86F-504A-8C1E-431E18BF0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41778"/>
            <a:ext cx="10972800" cy="4583289"/>
          </a:xfrm>
        </p:spPr>
        <p:txBody>
          <a:bodyPr>
            <a:noAutofit/>
          </a:bodyPr>
          <a:lstStyle/>
          <a:p>
            <a:r>
              <a:rPr lang="en-US" sz="2800" dirty="0"/>
              <a:t>PCB Libraries tell the PCB design software about physical components</a:t>
            </a:r>
          </a:p>
          <a:p>
            <a:r>
              <a:rPr lang="en-US" sz="2800" dirty="0"/>
              <a:t>Engineering data</a:t>
            </a:r>
          </a:p>
          <a:p>
            <a:pPr lvl="1"/>
            <a:r>
              <a:rPr lang="en-US" sz="2400" dirty="0"/>
              <a:t>What kind of component is it?</a:t>
            </a:r>
          </a:p>
          <a:p>
            <a:pPr lvl="1"/>
            <a:r>
              <a:rPr lang="en-US" sz="2400" dirty="0"/>
              <a:t>What electrical connections does it have?</a:t>
            </a:r>
          </a:p>
          <a:p>
            <a:pPr lvl="1"/>
            <a:r>
              <a:rPr lang="en-US" sz="2400" dirty="0"/>
              <a:t>How will it connect to the PCB?</a:t>
            </a:r>
          </a:p>
          <a:p>
            <a:pPr lvl="1"/>
            <a:r>
              <a:rPr lang="en-US" sz="2400" dirty="0"/>
              <a:t>How should it appear on the PCB?</a:t>
            </a:r>
          </a:p>
          <a:p>
            <a:r>
              <a:rPr lang="en-US" sz="2800" dirty="0"/>
              <a:t>Manufacturing data</a:t>
            </a:r>
          </a:p>
          <a:p>
            <a:pPr lvl="1"/>
            <a:r>
              <a:rPr lang="en-US" sz="2400" dirty="0"/>
              <a:t>What is the part number?</a:t>
            </a:r>
          </a:p>
          <a:p>
            <a:pPr lvl="1"/>
            <a:r>
              <a:rPr lang="en-US" sz="2400" dirty="0"/>
              <a:t>Where can I purchase it?</a:t>
            </a:r>
          </a:p>
          <a:p>
            <a:pPr lvl="1"/>
            <a:r>
              <a:rPr lang="en-US" sz="2400" dirty="0"/>
              <a:t>…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092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041F6E-6560-3548-8B22-1BC658F40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PCB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7D203C-DD70-D244-BCBF-35C66AE74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9066835" cy="4602164"/>
          </a:xfrm>
        </p:spPr>
        <p:txBody>
          <a:bodyPr>
            <a:noAutofit/>
          </a:bodyPr>
          <a:lstStyle/>
          <a:p>
            <a:r>
              <a:rPr lang="en-US" sz="2000" dirty="0"/>
              <a:t>PCBs provide electrical connectivity</a:t>
            </a:r>
          </a:p>
          <a:p>
            <a:pPr lvl="1"/>
            <a:r>
              <a:rPr lang="en-US" sz="1800" dirty="0"/>
              <a:t>Compact</a:t>
            </a:r>
          </a:p>
          <a:p>
            <a:pPr lvl="1"/>
            <a:r>
              <a:rPr lang="en-US" sz="1800" dirty="0"/>
              <a:t>Mass-manufacturable</a:t>
            </a:r>
          </a:p>
          <a:p>
            <a:pPr lvl="1"/>
            <a:r>
              <a:rPr lang="en-US" sz="1800" dirty="0"/>
              <a:t>Durable</a:t>
            </a:r>
          </a:p>
          <a:p>
            <a:pPr lvl="1"/>
            <a:r>
              <a:rPr lang="en-US" sz="1800" dirty="0"/>
              <a:t>Reliable</a:t>
            </a:r>
          </a:p>
          <a:p>
            <a:r>
              <a:rPr lang="en-US" sz="2000" dirty="0"/>
              <a:t>They comprise (usually) copper wires embedded in a composite matrix</a:t>
            </a:r>
          </a:p>
          <a:p>
            <a:r>
              <a:rPr lang="en-US" sz="2000" dirty="0"/>
              <a:t>Electrical components are soldered to one or both surfaces.</a:t>
            </a:r>
          </a:p>
          <a:p>
            <a:r>
              <a:rPr lang="en-US" sz="2000" dirty="0"/>
              <a:t>They are everywhere!</a:t>
            </a:r>
          </a:p>
          <a:p>
            <a:pPr lvl="1"/>
            <a:r>
              <a:rPr lang="en-US" sz="1800" dirty="0"/>
              <a:t>Many PCBs are easy to design and manufacture.</a:t>
            </a:r>
          </a:p>
          <a:p>
            <a:pPr lvl="1"/>
            <a:r>
              <a:rPr lang="en-US" sz="1800" dirty="0"/>
              <a:t>The board is ~$2 of that</a:t>
            </a:r>
          </a:p>
          <a:p>
            <a:pPr lvl="1"/>
            <a:r>
              <a:rPr lang="en-US" sz="1800" dirty="0"/>
              <a:t>The FCB cost $50 fully assembled in lots of 25</a:t>
            </a:r>
          </a:p>
          <a:p>
            <a:r>
              <a:rPr lang="en-US" sz="2000" dirty="0"/>
              <a:t>There’s no upper limit on cost or sophistication	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5892C23-D269-1F49-8539-2A9776676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671" y="166502"/>
            <a:ext cx="4116729" cy="30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83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F36F3-406A-CD4C-A845-E8FB57BA5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LED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2861DFE-C43D-E64D-B071-44A82520C7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867547"/>
              </p:ext>
            </p:extLst>
          </p:nvPr>
        </p:nvGraphicFramePr>
        <p:xfrm>
          <a:off x="7189893" y="4248607"/>
          <a:ext cx="2366272" cy="1092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136">
                  <a:extLst>
                    <a:ext uri="{9D8B030D-6E8A-4147-A177-3AD203B41FA5}">
                      <a16:colId xmlns:a16="http://schemas.microsoft.com/office/drawing/2014/main" val="1454862137"/>
                    </a:ext>
                  </a:extLst>
                </a:gridCol>
                <a:gridCol w="1183136">
                  <a:extLst>
                    <a:ext uri="{9D8B030D-6E8A-4147-A177-3AD203B41FA5}">
                      <a16:colId xmlns:a16="http://schemas.microsoft.com/office/drawing/2014/main" val="4014630693"/>
                    </a:ext>
                  </a:extLst>
                </a:gridCol>
              </a:tblGrid>
              <a:tr h="364066">
                <a:tc>
                  <a:txBody>
                    <a:bodyPr/>
                    <a:lstStyle/>
                    <a:p>
                      <a:r>
                        <a:rPr lang="en-US" sz="1200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615586"/>
                  </a:ext>
                </a:extLst>
              </a:tr>
              <a:tr h="364066">
                <a:tc>
                  <a:txBody>
                    <a:bodyPr/>
                    <a:lstStyle/>
                    <a:p>
                      <a:r>
                        <a:rPr lang="en-US" sz="1200" dirty="0"/>
                        <a:t>Part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XAU252ae-22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30626"/>
                  </a:ext>
                </a:extLst>
              </a:tr>
              <a:tr h="364066">
                <a:tc>
                  <a:txBody>
                    <a:bodyPr/>
                    <a:lstStyle/>
                    <a:p>
                      <a:r>
                        <a:rPr lang="en-US" sz="1200" dirty="0"/>
                        <a:t>Manufacture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LED Inc.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95586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0B1B07-928D-5F4F-B8B0-8E3B2A9E6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30819" y="3582284"/>
            <a:ext cx="1524000" cy="217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3E2452-F855-9A4E-AF43-99F4CB7CD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296" y="3695462"/>
            <a:ext cx="1432686" cy="141670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7510423-FD9B-E345-8C7E-8206282F8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053" y="637190"/>
            <a:ext cx="2281881" cy="22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E8A5C8-E672-4C45-BE3C-C0C2C7EE84D7}"/>
              </a:ext>
            </a:extLst>
          </p:cNvPr>
          <p:cNvSpPr txBox="1"/>
          <p:nvPr/>
        </p:nvSpPr>
        <p:spPr>
          <a:xfrm>
            <a:off x="3986156" y="2363240"/>
            <a:ext cx="176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physical Part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68840F-87AF-C44E-A820-51AAEC2A74C3}"/>
              </a:ext>
            </a:extLst>
          </p:cNvPr>
          <p:cNvSpPr txBox="1"/>
          <p:nvPr/>
        </p:nvSpPr>
        <p:spPr>
          <a:xfrm>
            <a:off x="316304" y="5231528"/>
            <a:ext cx="188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Schematic Symbol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475D0-A1E9-0E45-AF29-90DC3279CC21}"/>
              </a:ext>
            </a:extLst>
          </p:cNvPr>
          <p:cNvSpPr txBox="1"/>
          <p:nvPr/>
        </p:nvSpPr>
        <p:spPr>
          <a:xfrm>
            <a:off x="3986156" y="5282896"/>
            <a:ext cx="167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PCB “Footprint”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25C898-6656-D145-A416-9DC35C24C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611029" y="697688"/>
            <a:ext cx="15240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6FB811-467D-3749-8DDF-81C0B152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686" y="2812626"/>
            <a:ext cx="1432686" cy="141670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4F5B5-A6B6-A54F-A442-F0E56EED5ECE}"/>
              </a:ext>
            </a:extLst>
          </p:cNvPr>
          <p:cNvCxnSpPr>
            <a:cxnSpLocks/>
          </p:cNvCxnSpPr>
          <p:nvPr/>
        </p:nvCxnSpPr>
        <p:spPr>
          <a:xfrm flipV="1">
            <a:off x="8695016" y="1494345"/>
            <a:ext cx="248356" cy="2011761"/>
          </a:xfrm>
          <a:prstGeom prst="line">
            <a:avLst/>
          </a:prstGeom>
          <a:ln w="381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80E66A-CA55-0F40-B342-945AC60E1B47}"/>
              </a:ext>
            </a:extLst>
          </p:cNvPr>
          <p:cNvCxnSpPr>
            <a:cxnSpLocks/>
          </p:cNvCxnSpPr>
          <p:nvPr/>
        </p:nvCxnSpPr>
        <p:spPr>
          <a:xfrm flipH="1" flipV="1">
            <a:off x="7656686" y="1494345"/>
            <a:ext cx="372286" cy="2011761"/>
          </a:xfrm>
          <a:prstGeom prst="line">
            <a:avLst/>
          </a:prstGeom>
          <a:ln w="381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B8B0DBF-8C4E-B143-88DA-13147B48013E}"/>
              </a:ext>
            </a:extLst>
          </p:cNvPr>
          <p:cNvSpPr txBox="1"/>
          <p:nvPr/>
        </p:nvSpPr>
        <p:spPr>
          <a:xfrm>
            <a:off x="7756380" y="5467562"/>
            <a:ext cx="118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“Device”</a:t>
            </a:r>
          </a:p>
        </p:txBody>
      </p:sp>
    </p:spTree>
    <p:extLst>
      <p:ext uri="{BB962C8B-B14F-4D97-AF65-F5344CB8AC3E}">
        <p14:creationId xmlns:p14="http://schemas.microsoft.com/office/powerpoint/2010/main" val="1186809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PCB Library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501414" y="2841286"/>
            <a:ext cx="1143000" cy="1628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25048" y="2431920"/>
            <a:ext cx="700599" cy="15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601" y="3687947"/>
            <a:ext cx="2243492" cy="1078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279" y="4908550"/>
            <a:ext cx="2140136" cy="1127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089" y="1562240"/>
            <a:ext cx="1074515" cy="10625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7993" y="6109382"/>
            <a:ext cx="1689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One Symbol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05280" y="6109382"/>
            <a:ext cx="2086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Packages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1544AF-A432-2649-B3AA-4BE2CE209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006" y="1107404"/>
            <a:ext cx="2324100" cy="4787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8B3EA1-3862-D442-AC38-DA903F5B4DC4}"/>
              </a:ext>
            </a:extLst>
          </p:cNvPr>
          <p:cNvSpPr txBox="1"/>
          <p:nvPr/>
        </p:nvSpPr>
        <p:spPr>
          <a:xfrm>
            <a:off x="7358007" y="6109381"/>
            <a:ext cx="15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Parts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BF571F-2F71-7345-A511-8F94D0C0FCF9}"/>
              </a:ext>
            </a:extLst>
          </p:cNvPr>
          <p:cNvCxnSpPr>
            <a:cxnSpLocks/>
          </p:cNvCxnSpPr>
          <p:nvPr/>
        </p:nvCxnSpPr>
        <p:spPr>
          <a:xfrm flipH="1">
            <a:off x="6091812" y="1107404"/>
            <a:ext cx="1266194" cy="25968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14E7B4-B0FC-7643-806C-769F99F3546E}"/>
              </a:ext>
            </a:extLst>
          </p:cNvPr>
          <p:cNvCxnSpPr>
            <a:cxnSpLocks/>
          </p:cNvCxnSpPr>
          <p:nvPr/>
        </p:nvCxnSpPr>
        <p:spPr>
          <a:xfrm flipH="1" flipV="1">
            <a:off x="6118614" y="4766398"/>
            <a:ext cx="1239392" cy="1128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2F92C5A-7DCA-7842-871C-03DA3B449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65" y="1051142"/>
            <a:ext cx="1399492" cy="139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178CD36-E9E3-6144-925B-9E217D0FF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77" y="5330851"/>
            <a:ext cx="1527149" cy="152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Pin on Cool LED">
            <a:extLst>
              <a:ext uri="{FF2B5EF4-FFF2-40B4-BE49-F238E27FC236}">
                <a16:creationId xmlns:a16="http://schemas.microsoft.com/office/drawing/2014/main" id="{E321D42E-2269-F04A-ADCA-8EA35D39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61826" y="2913171"/>
            <a:ext cx="3064933" cy="17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33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Library</a:t>
            </a:r>
          </a:p>
        </p:txBody>
      </p:sp>
      <p:pic>
        <p:nvPicPr>
          <p:cNvPr id="6" name="Picture 5" descr="64-QFN_sm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94" y="1600553"/>
            <a:ext cx="190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482" y="4160398"/>
            <a:ext cx="1927071" cy="19407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801" y="2049419"/>
            <a:ext cx="2680781" cy="405169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819196" y="2216106"/>
            <a:ext cx="2040731" cy="2381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819196" y="2330405"/>
            <a:ext cx="2040731" cy="23812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819196" y="3382919"/>
            <a:ext cx="2040731" cy="15359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819196" y="4073482"/>
            <a:ext cx="2040731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585708" y="3049544"/>
            <a:ext cx="3274219" cy="1202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819196" y="4259220"/>
            <a:ext cx="2040731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819196" y="4416382"/>
            <a:ext cx="2040731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819196" y="4530682"/>
            <a:ext cx="2040731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097676" y="4711658"/>
            <a:ext cx="2665126" cy="13382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256030" y="5204575"/>
            <a:ext cx="2603897" cy="8453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366631" y="4918825"/>
            <a:ext cx="3396170" cy="1131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573801" y="5096227"/>
            <a:ext cx="3286125" cy="9298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835188" y="5390313"/>
            <a:ext cx="3024739" cy="6476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963649" y="4895011"/>
            <a:ext cx="3799152" cy="3881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963650" y="3632950"/>
            <a:ext cx="6348964" cy="18395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963650" y="3871076"/>
            <a:ext cx="6348964" cy="18121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963650" y="2573295"/>
            <a:ext cx="6348964" cy="2321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975006" y="2216106"/>
            <a:ext cx="6337609" cy="2381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963650" y="2823324"/>
            <a:ext cx="6348964" cy="2272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478523" y="6192793"/>
            <a:ext cx="7536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Package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640950" y="6168593"/>
            <a:ext cx="7019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Symbol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957279" y="6101114"/>
            <a:ext cx="15800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Device Pin Mapping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3054" y="3244418"/>
            <a:ext cx="10745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Physical part</a:t>
            </a:r>
          </a:p>
        </p:txBody>
      </p:sp>
    </p:spTree>
    <p:extLst>
      <p:ext uri="{BB962C8B-B14F-4D97-AF65-F5344CB8AC3E}">
        <p14:creationId xmlns:p14="http://schemas.microsoft.com/office/powerpoint/2010/main" val="2048493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04E7-391A-6A47-8CA0-AF72A9678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Schematics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CC297-1978-244E-A135-03227542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>
            <a:noAutofit/>
          </a:bodyPr>
          <a:lstStyle/>
          <a:p>
            <a:r>
              <a:rPr lang="en-US" sz="2800" dirty="0"/>
              <a:t>Schematics define the electrical connections between parts</a:t>
            </a:r>
          </a:p>
          <a:p>
            <a:r>
              <a:rPr lang="en-US" sz="2800" dirty="0"/>
              <a:t>It abstracts away everything mechanical about the design</a:t>
            </a:r>
          </a:p>
          <a:p>
            <a:pPr lvl="1"/>
            <a:r>
              <a:rPr lang="en-US" sz="2400" dirty="0"/>
              <a:t>e.g., all resistors look the same</a:t>
            </a:r>
          </a:p>
          <a:p>
            <a:pPr lvl="1"/>
            <a:r>
              <a:rPr lang="en-US" sz="2400" dirty="0"/>
              <a:t>Size is not important</a:t>
            </a:r>
          </a:p>
          <a:p>
            <a:pPr lvl="1"/>
            <a:r>
              <a:rPr lang="en-US" sz="2400" dirty="0"/>
              <a:t>Location is not important</a:t>
            </a:r>
          </a:p>
          <a:p>
            <a:r>
              <a:rPr lang="en-US" sz="2800" dirty="0"/>
              <a:t>Schematic priorities</a:t>
            </a:r>
          </a:p>
          <a:p>
            <a:pPr lvl="1"/>
            <a:r>
              <a:rPr lang="en-US" sz="2400" dirty="0"/>
              <a:t>Correctness, readability, clarity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B71BA1-6703-3641-AA0C-7774CAC6636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r="28126"/>
          <a:stretch/>
        </p:blipFill>
        <p:spPr>
          <a:xfrm>
            <a:off x="6324602" y="1353274"/>
            <a:ext cx="3769272" cy="3822752"/>
          </a:xfr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D9D3D4AF-C605-5748-B45E-F5ACE79DA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26"/>
          <a:stretch/>
        </p:blipFill>
        <p:spPr>
          <a:xfrm>
            <a:off x="5513494" y="57874"/>
            <a:ext cx="4974798" cy="504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06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3841-EED5-7047-B283-22B4E234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59A9AC-0FD3-E74E-9C62-88D014C7D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486400" cy="5257800"/>
          </a:xfrm>
        </p:spPr>
        <p:txBody>
          <a:bodyPr>
            <a:normAutofit/>
          </a:bodyPr>
          <a:lstStyle/>
          <a:p>
            <a:r>
              <a:rPr lang="en-US" sz="2800" dirty="0"/>
              <a:t>The layout maps the schematic to a physical thing</a:t>
            </a:r>
          </a:p>
          <a:p>
            <a:pPr lvl="1"/>
            <a:r>
              <a:rPr lang="en-US" sz="2400" dirty="0"/>
              <a:t>Symbols -&gt; Footprints</a:t>
            </a:r>
          </a:p>
          <a:p>
            <a:pPr lvl="1"/>
            <a:r>
              <a:rPr lang="en-US" sz="2400" dirty="0"/>
              <a:t>Wires -&gt; copper traces</a:t>
            </a:r>
          </a:p>
          <a:p>
            <a:r>
              <a:rPr lang="en-US" sz="2800" dirty="0"/>
              <a:t>The size, shape, and location matter</a:t>
            </a:r>
          </a:p>
          <a:p>
            <a:r>
              <a:rPr lang="en-US" sz="2800" dirty="0"/>
              <a:t>Layout priorities</a:t>
            </a:r>
          </a:p>
          <a:p>
            <a:pPr lvl="1"/>
            <a:r>
              <a:rPr lang="en-US" sz="2400" dirty="0"/>
              <a:t>Correctness (electrical + mechanical)</a:t>
            </a:r>
          </a:p>
          <a:p>
            <a:pPr lvl="1"/>
            <a:r>
              <a:rPr lang="en-US" sz="2400" dirty="0"/>
              <a:t>Manufacturability</a:t>
            </a:r>
          </a:p>
          <a:p>
            <a:pPr lvl="1"/>
            <a:r>
              <a:rPr lang="en-US" sz="2400" dirty="0"/>
              <a:t>Tidiness</a:t>
            </a:r>
          </a:p>
          <a:p>
            <a:pPr lvl="1"/>
            <a:r>
              <a:rPr lang="en-US" sz="2400" dirty="0"/>
              <a:t>Readability</a:t>
            </a:r>
          </a:p>
          <a:p>
            <a:endParaRPr lang="en-US" sz="28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AF894A0-BA3A-B540-AF30-C32143EB358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324602" y="237067"/>
            <a:ext cx="391674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33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3841-EED5-7047-B283-22B4E234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vs. Board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1D9B473E-C37D-4B4E-89CF-0332774FE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A92AEE0-19BA-E14C-A7BB-E96BEE16E91C}"/>
              </a:ext>
            </a:extLst>
          </p:cNvPr>
          <p:cNvGrpSpPr/>
          <p:nvPr/>
        </p:nvGrpSpPr>
        <p:grpSpPr>
          <a:xfrm>
            <a:off x="1538675" y="1353274"/>
            <a:ext cx="8052907" cy="4769803"/>
            <a:chOff x="1618035" y="1108030"/>
            <a:chExt cx="9380706" cy="5556269"/>
          </a:xfrm>
        </p:grpSpPr>
        <p:pic>
          <p:nvPicPr>
            <p:cNvPr id="42" name="Content Placeholder 3">
              <a:extLst>
                <a:ext uri="{FF2B5EF4-FFF2-40B4-BE49-F238E27FC236}">
                  <a16:creationId xmlns:a16="http://schemas.microsoft.com/office/drawing/2014/main" id="{14398FB6-9665-5F48-8C0E-209CCB047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8035" y="1108030"/>
              <a:ext cx="4078789" cy="547533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32E4207-8823-524D-B860-7CB7A7480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9015"/>
            <a:stretch/>
          </p:blipFill>
          <p:spPr>
            <a:xfrm>
              <a:off x="5810655" y="1336701"/>
              <a:ext cx="5188086" cy="5327598"/>
            </a:xfrm>
            <a:prstGeom prst="rect">
              <a:avLst/>
            </a:prstGeom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6E8C933-FF9E-1145-A93C-497DCB40F209}"/>
                </a:ext>
              </a:extLst>
            </p:cNvPr>
            <p:cNvCxnSpPr>
              <a:cxnSpLocks/>
            </p:cNvCxnSpPr>
            <p:nvPr/>
          </p:nvCxnSpPr>
          <p:spPr>
            <a:xfrm>
              <a:off x="3472546" y="2551039"/>
              <a:ext cx="5716279" cy="73542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105B3CD-E5AD-7D48-ACDB-3A4FC973A3A9}"/>
                </a:ext>
              </a:extLst>
            </p:cNvPr>
            <p:cNvCxnSpPr>
              <a:cxnSpLocks/>
            </p:cNvCxnSpPr>
            <p:nvPr/>
          </p:nvCxnSpPr>
          <p:spPr>
            <a:xfrm>
              <a:off x="4116593" y="4238513"/>
              <a:ext cx="3485478" cy="296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66FC78-A3FC-8D46-915D-1AD8200F8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6518" y="3280441"/>
              <a:ext cx="6481482" cy="208803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A7F99CE-DE5A-7749-8F98-209B0351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6594" y="3845696"/>
              <a:ext cx="6196405" cy="12157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BE19DB-DE63-B44E-B2E6-636E977CF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5384" y="3845696"/>
              <a:ext cx="5394960" cy="12588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E7E917C-16C4-DF42-9561-A213FEA5B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716" y="3646842"/>
              <a:ext cx="6379285" cy="17401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5360BF1-C890-AB42-9CE2-940B682B9F1D}"/>
                </a:ext>
              </a:extLst>
            </p:cNvPr>
            <p:cNvCxnSpPr>
              <a:cxnSpLocks/>
            </p:cNvCxnSpPr>
            <p:nvPr/>
          </p:nvCxnSpPr>
          <p:spPr>
            <a:xfrm>
              <a:off x="4918038" y="4276166"/>
              <a:ext cx="4953896" cy="5462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F9256CB-7958-CB45-90E6-D000FBD996D7}"/>
                </a:ext>
              </a:extLst>
            </p:cNvPr>
            <p:cNvCxnSpPr>
              <a:cxnSpLocks/>
            </p:cNvCxnSpPr>
            <p:nvPr/>
          </p:nvCxnSpPr>
          <p:spPr>
            <a:xfrm>
              <a:off x="3202194" y="4184726"/>
              <a:ext cx="6158753" cy="4182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F336605-B003-BE4C-BDE7-5AA1BE30F8DF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39" y="4475100"/>
              <a:ext cx="6718150" cy="34730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A90B131-D26A-764C-8DC7-B9092186A6E3}"/>
                </a:ext>
              </a:extLst>
            </p:cNvPr>
            <p:cNvCxnSpPr>
              <a:cxnSpLocks/>
            </p:cNvCxnSpPr>
            <p:nvPr/>
          </p:nvCxnSpPr>
          <p:spPr>
            <a:xfrm>
              <a:off x="2809540" y="3849628"/>
              <a:ext cx="6379285" cy="9727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DA11153-EC41-F044-9DA7-530098AE7046}"/>
                </a:ext>
              </a:extLst>
            </p:cNvPr>
            <p:cNvCxnSpPr>
              <a:cxnSpLocks/>
            </p:cNvCxnSpPr>
            <p:nvPr/>
          </p:nvCxnSpPr>
          <p:spPr>
            <a:xfrm>
              <a:off x="4744085" y="2551038"/>
              <a:ext cx="4347920" cy="22921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48C0044-DBF0-EB45-9DB4-246BD6E80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4395" y="2390709"/>
              <a:ext cx="3684494" cy="8957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EECF65-52DC-214E-B3C2-FFA17D073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4302" y="2369529"/>
              <a:ext cx="2798562" cy="91693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3C1590F-2430-1D4B-B184-C4AA80E8E7FC}"/>
                </a:ext>
              </a:extLst>
            </p:cNvPr>
            <p:cNvCxnSpPr>
              <a:cxnSpLocks/>
            </p:cNvCxnSpPr>
            <p:nvPr/>
          </p:nvCxnSpPr>
          <p:spPr>
            <a:xfrm>
              <a:off x="4424303" y="2088667"/>
              <a:ext cx="2370945" cy="2573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2B420C9-D3D6-034E-B1B4-CA666A873C23}"/>
                </a:ext>
              </a:extLst>
            </p:cNvPr>
            <p:cNvCxnSpPr>
              <a:cxnSpLocks/>
            </p:cNvCxnSpPr>
            <p:nvPr/>
          </p:nvCxnSpPr>
          <p:spPr>
            <a:xfrm>
              <a:off x="4116594" y="2109042"/>
              <a:ext cx="2214091" cy="25816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7D83D39-6B42-4242-BAC0-14DCCE8B3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6594" y="1987873"/>
              <a:ext cx="2214091" cy="5881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6F40DAD-D0D8-9E40-935D-94C28F9C3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2459" y="1997152"/>
              <a:ext cx="2399919" cy="57912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9FE8DD4-B4C1-9940-AB0B-BAC2E26460F1}"/>
                </a:ext>
              </a:extLst>
            </p:cNvPr>
            <p:cNvCxnSpPr>
              <a:cxnSpLocks/>
            </p:cNvCxnSpPr>
            <p:nvPr/>
          </p:nvCxnSpPr>
          <p:spPr>
            <a:xfrm>
              <a:off x="3202194" y="4801925"/>
              <a:ext cx="7039469" cy="581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4208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with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3273"/>
            <a:ext cx="10972800" cy="4957215"/>
          </a:xfrm>
        </p:spPr>
        <p:txBody>
          <a:bodyPr/>
          <a:lstStyle/>
          <a:p>
            <a:r>
              <a:rPr lang="en-US" dirty="0"/>
              <a:t>Eagle (and other board design tools) use layers to specify different types of information about a design. </a:t>
            </a:r>
          </a:p>
          <a:p>
            <a:pPr lvl="1"/>
            <a:r>
              <a:rPr lang="en-US" dirty="0"/>
              <a:t>Where wires should go on each physical layer</a:t>
            </a:r>
          </a:p>
          <a:p>
            <a:pPr lvl="1"/>
            <a:r>
              <a:rPr lang="en-US" dirty="0"/>
              <a:t>Where wires should not go on each physical layer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Mechanical information</a:t>
            </a:r>
          </a:p>
          <a:p>
            <a:r>
              <a:rPr lang="en-US" dirty="0"/>
              <a:t>Eagle defines 52(!) layers by default</a:t>
            </a:r>
          </a:p>
          <a:p>
            <a:r>
              <a:rPr lang="en-US" dirty="0"/>
              <a:t>‘t’ prefix means top.</a:t>
            </a:r>
          </a:p>
          <a:p>
            <a:r>
              <a:rPr lang="en-US" dirty="0"/>
              <a:t>‘b’ prefix means bottom (displayed mirrored)</a:t>
            </a:r>
          </a:p>
        </p:txBody>
      </p:sp>
    </p:spTree>
    <p:extLst>
      <p:ext uri="{BB962C8B-B14F-4D97-AF65-F5344CB8AC3E}">
        <p14:creationId xmlns:p14="http://schemas.microsoft.com/office/powerpoint/2010/main" val="2384967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Layers</a:t>
            </a:r>
          </a:p>
        </p:txBody>
      </p:sp>
      <p:graphicFrame>
        <p:nvGraphicFramePr>
          <p:cNvPr id="5" name="Content Placeholder 11">
            <a:extLst>
              <a:ext uri="{FF2B5EF4-FFF2-40B4-BE49-F238E27FC236}">
                <a16:creationId xmlns:a16="http://schemas.microsoft.com/office/drawing/2014/main" id="{C573881C-D2FA-5D40-AA54-16463D3FD0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290432"/>
              </p:ext>
            </p:extLst>
          </p:nvPr>
        </p:nvGraphicFramePr>
        <p:xfrm>
          <a:off x="2068286" y="1175657"/>
          <a:ext cx="8474990" cy="5474380"/>
        </p:xfrm>
        <a:graphic>
          <a:graphicData uri="http://schemas.openxmlformats.org/drawingml/2006/table">
            <a:tbl>
              <a:tblPr/>
              <a:tblGrid>
                <a:gridCol w="748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5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565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23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Top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Tracks, top side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tValues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 VALUE, top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bValues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 VALUE, bottom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Route3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tStop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Solder stop mask, top side (gen. autom.)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Design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Route4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bStop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Solder stop mask, bottom side (gen. Autom.)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Documentation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Route5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tCream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Solder cream, top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Tool guidance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Route6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bCream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Solder cream, bottom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Route7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tFinish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Finish, top side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Route8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bFinish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Finish, bottom side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Route9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tGlue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Glue mask, top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Route10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bGlue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Glue mask, bottom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Route11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tTest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and adjustment information, top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bTest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and adjustment inf., bottom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Route13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tKeepout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components, top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Route14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bKeepout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components, bottom s.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Route15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Inner layer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tRestrict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copper, top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Bottom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Tracks, bottom side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bRestrict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copper, bottom side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Pads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Pads (through-hole)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vRestrict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Restricted areas for vias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Vias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Vias (through all layers)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Drills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Conducting through-holes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Unrouted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Airlines (rubber bands)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Holes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Non-conducting holes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Dimension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Board outlines (circles for holes)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Milling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Milling 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tPlace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Silk screen, top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Measures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Measures 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bPlace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Silk screen, bottom side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Document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Documentation 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tOrigins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Origins, top side (generated autom.)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Reference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Reference marks  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bOrigins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Origins, bottom side (generated autom.)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tDocu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Detailed top screen print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tNames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print, top side (component NAME)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bDocu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Detailed bottom screen print  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2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bNames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print, bottom s. (component NAME) </a:t>
                      </a: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030" marR="8030" marT="80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686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CE0232-0D03-EB44-A043-9BFB0FBFD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61" y="485422"/>
            <a:ext cx="2096294" cy="2795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72C51-F688-9F4E-8BD5-83B8B999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474" y="469839"/>
            <a:ext cx="2057163" cy="2750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F659A-E273-0746-8D97-C81978364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997" y="480686"/>
            <a:ext cx="2073934" cy="2767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B8AF81-9505-7049-A1EC-D09C27B51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08" y="3930062"/>
            <a:ext cx="2062753" cy="2755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17E263-6F95-8A45-9FAD-53181B7F2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029" y="3931011"/>
            <a:ext cx="2057162" cy="2761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0AA5A-AFA7-6F4D-B7A8-CA02AF800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190" y="3924474"/>
            <a:ext cx="2062753" cy="2761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80D74F-A857-1040-878A-A5ED3D9F8F36}"/>
              </a:ext>
            </a:extLst>
          </p:cNvPr>
          <p:cNvSpPr txBox="1"/>
          <p:nvPr/>
        </p:nvSpPr>
        <p:spPr>
          <a:xfrm>
            <a:off x="2683733" y="100507"/>
            <a:ext cx="125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(metal)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53047-B093-A441-889B-1CCBC270223A}"/>
              </a:ext>
            </a:extLst>
          </p:cNvPr>
          <p:cNvSpPr txBox="1"/>
          <p:nvPr/>
        </p:nvSpPr>
        <p:spPr>
          <a:xfrm>
            <a:off x="5044351" y="111354"/>
            <a:ext cx="166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 (Metal)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F1F16-EC09-D441-986A-6D6C493DF797}"/>
              </a:ext>
            </a:extLst>
          </p:cNvPr>
          <p:cNvSpPr txBox="1"/>
          <p:nvPr/>
        </p:nvSpPr>
        <p:spPr>
          <a:xfrm>
            <a:off x="7202190" y="3570613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Drills (pads + vias)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D49E57-8C0E-5948-8900-63DEF668BF76}"/>
              </a:ext>
            </a:extLst>
          </p:cNvPr>
          <p:cNvSpPr txBox="1"/>
          <p:nvPr/>
        </p:nvSpPr>
        <p:spPr>
          <a:xfrm>
            <a:off x="4580285" y="3500642"/>
            <a:ext cx="254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tNames</a:t>
            </a:r>
            <a:r>
              <a:rPr lang="en-US" dirty="0"/>
              <a:t> (top part names)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27EA97-E1F0-E44F-89EB-D748CC50D931}"/>
              </a:ext>
            </a:extLst>
          </p:cNvPr>
          <p:cNvSpPr txBox="1"/>
          <p:nvPr/>
        </p:nvSpPr>
        <p:spPr>
          <a:xfrm>
            <a:off x="2174709" y="3555142"/>
            <a:ext cx="213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Pads (through-holes)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C1F353-F3AB-1C4B-A03B-BAB353AD494E}"/>
              </a:ext>
            </a:extLst>
          </p:cNvPr>
          <p:cNvSpPr txBox="1"/>
          <p:nvPr/>
        </p:nvSpPr>
        <p:spPr>
          <a:xfrm>
            <a:off x="7291156" y="100507"/>
            <a:ext cx="22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tPlace</a:t>
            </a:r>
            <a:r>
              <a:rPr lang="en-US" dirty="0"/>
              <a:t> (top silkscreen)</a:t>
            </a:r>
          </a:p>
        </p:txBody>
      </p:sp>
    </p:spTree>
    <p:extLst>
      <p:ext uri="{BB962C8B-B14F-4D97-AF65-F5344CB8AC3E}">
        <p14:creationId xmlns:p14="http://schemas.microsoft.com/office/powerpoint/2010/main" val="709744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Layer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“display &lt;layer&gt;”  -- show the layer</a:t>
            </a:r>
          </a:p>
          <a:p>
            <a:r>
              <a:rPr lang="en-US" dirty="0"/>
              <a:t>“display -&lt;layer&gt;” – hide the layer</a:t>
            </a:r>
          </a:p>
          <a:p>
            <a:r>
              <a:rPr lang="en-US" dirty="0"/>
              <a:t>“display last” return to previous view</a:t>
            </a:r>
          </a:p>
          <a:p>
            <a:r>
              <a:rPr lang="en-US" dirty="0"/>
              <a:t>Click and hold the layer tool icon to get a list of present layers sets.  </a:t>
            </a:r>
          </a:p>
          <a:p>
            <a:pPr lvl="1"/>
            <a:r>
              <a:rPr lang="en-US" dirty="0"/>
              <a:t>Select “new…” to save the current view </a:t>
            </a:r>
          </a:p>
          <a:p>
            <a:pPr lvl="1"/>
            <a:r>
              <a:rPr lang="en-US" dirty="0"/>
              <a:t>Then “display foo” to switch to the view named “foo”</a:t>
            </a:r>
          </a:p>
        </p:txBody>
      </p:sp>
    </p:spTree>
    <p:extLst>
      <p:ext uri="{BB962C8B-B14F-4D97-AF65-F5344CB8AC3E}">
        <p14:creationId xmlns:p14="http://schemas.microsoft.com/office/powerpoint/2010/main" val="2873960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PCBs are Made of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Silkscreen – documentation and labels</a:t>
            </a:r>
          </a:p>
          <a:p>
            <a:r>
              <a:rPr lang="en-US" dirty="0"/>
              <a:t>Metal – for making wires</a:t>
            </a:r>
          </a:p>
          <a:p>
            <a:r>
              <a:rPr lang="en-US" dirty="0"/>
              <a:t>Dielectric – insulation and mechanical structure</a:t>
            </a:r>
          </a:p>
          <a:p>
            <a:r>
              <a:rPr lang="en-US" dirty="0"/>
              <a:t>Solder mask – protective outer coating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2C3E62-3A51-B045-9A50-7A82FB8B8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66570"/>
            <a:ext cx="4038600" cy="3993222"/>
          </a:xfrm>
          <a:prstGeom prst="rect">
            <a:avLst/>
          </a:prstGeom>
        </p:spPr>
      </p:pic>
      <p:pic>
        <p:nvPicPr>
          <p:cNvPr id="1030" name="Picture 6" descr="10 Layer PCB Cross Section [420x312] : ThingsCutInHalfPorn">
            <a:extLst>
              <a:ext uri="{FF2B5EF4-FFF2-40B4-BE49-F238E27FC236}">
                <a16:creationId xmlns:a16="http://schemas.microsoft.com/office/drawing/2014/main" id="{E794737A-74D0-6243-A40F-B93C12BA6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7" r="499"/>
          <a:stretch/>
        </p:blipFill>
        <p:spPr bwMode="auto">
          <a:xfrm>
            <a:off x="4061361" y="5220171"/>
            <a:ext cx="2150424" cy="160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531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6F12-1C4E-1F49-9EE5-7CC6C523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10E38-6EE6-4647-A73A-E5DD3D57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6896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Eagle layers are partly Eagle-specific</a:t>
            </a:r>
          </a:p>
          <a:p>
            <a:pPr lvl="1"/>
            <a:r>
              <a:rPr lang="en-US" dirty="0"/>
              <a:t>Some are semantic</a:t>
            </a:r>
          </a:p>
          <a:p>
            <a:pPr lvl="1"/>
            <a:r>
              <a:rPr lang="en-US" dirty="0"/>
              <a:t>Some are documentary</a:t>
            </a:r>
          </a:p>
          <a:p>
            <a:pPr lvl="1"/>
            <a:r>
              <a:rPr lang="en-US" dirty="0"/>
              <a:t>Some correspond to physical layers</a:t>
            </a:r>
          </a:p>
          <a:p>
            <a:r>
              <a:rPr lang="en-US" dirty="0"/>
              <a:t>Boards manufactures need</a:t>
            </a:r>
          </a:p>
          <a:p>
            <a:pPr lvl="1"/>
            <a:r>
              <a:rPr lang="en-US" dirty="0"/>
              <a:t>Metal layers</a:t>
            </a:r>
          </a:p>
          <a:p>
            <a:pPr lvl="1"/>
            <a:r>
              <a:rPr lang="en-US" dirty="0"/>
              <a:t>Silkscreen</a:t>
            </a:r>
          </a:p>
          <a:p>
            <a:pPr lvl="1"/>
            <a:r>
              <a:rPr lang="en-US" dirty="0" err="1"/>
              <a:t>Soldermask</a:t>
            </a:r>
            <a:endParaRPr lang="en-US" dirty="0"/>
          </a:p>
          <a:p>
            <a:pPr lvl="1"/>
            <a:r>
              <a:rPr lang="en-US" dirty="0"/>
              <a:t>Drills</a:t>
            </a:r>
          </a:p>
          <a:p>
            <a:pPr lvl="1"/>
            <a:r>
              <a:rPr lang="en-US" dirty="0"/>
              <a:t>All in a standard format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5AE724-76CD-3343-A5AE-CD6635BAAFC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867722" y="1353274"/>
            <a:ext cx="4049049" cy="4003554"/>
          </a:xfrm>
        </p:spPr>
      </p:pic>
    </p:spTree>
    <p:extLst>
      <p:ext uri="{BB962C8B-B14F-4D97-AF65-F5344CB8AC3E}">
        <p14:creationId xmlns:p14="http://schemas.microsoft.com/office/powerpoint/2010/main" val="2980071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CDD1-0242-BF49-ACBD-238CAF04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8093"/>
            <a:ext cx="10972800" cy="12954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Computer </a:t>
            </a:r>
            <a:r>
              <a:rPr lang="en-US"/>
              <a:t>Aided Manufacturing </a:t>
            </a:r>
            <a:r>
              <a:rPr lang="en-US" dirty="0"/>
              <a:t>(CAM) Files: </a:t>
            </a:r>
            <a:r>
              <a:rPr lang="en-US" dirty="0" err="1"/>
              <a:t>Gerbers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92A56-0CA6-7A4D-B064-88441E477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51378"/>
            <a:ext cx="5334000" cy="4274786"/>
          </a:xfrm>
        </p:spPr>
        <p:txBody>
          <a:bodyPr>
            <a:normAutofit/>
          </a:bodyPr>
          <a:lstStyle/>
          <a:p>
            <a:r>
              <a:rPr lang="en-US" sz="1800" dirty="0"/>
              <a:t>Eagle’s CAM processor generates CAM files</a:t>
            </a:r>
          </a:p>
          <a:p>
            <a:pPr lvl="1"/>
            <a:r>
              <a:rPr lang="en-US" sz="1600" dirty="0"/>
              <a:t>“</a:t>
            </a:r>
            <a:r>
              <a:rPr lang="en-US" sz="1600" dirty="0" err="1"/>
              <a:t>Gerbers</a:t>
            </a:r>
            <a:r>
              <a:rPr lang="en-US" sz="1600" dirty="0"/>
              <a:t>” – precise drawings of the physical layers.</a:t>
            </a:r>
          </a:p>
          <a:p>
            <a:pPr lvl="1"/>
            <a:r>
              <a:rPr lang="en-US" sz="1600" dirty="0"/>
              <a:t>“Drill file” – Where to drill the holes</a:t>
            </a:r>
          </a:p>
          <a:p>
            <a:r>
              <a:rPr lang="en-US" sz="1800" dirty="0"/>
              <a:t>Manufacturing Requirements</a:t>
            </a:r>
          </a:p>
          <a:p>
            <a:pPr lvl="1"/>
            <a:r>
              <a:rPr lang="en-US" sz="1600" dirty="0"/>
              <a:t>Minimum drill size</a:t>
            </a:r>
          </a:p>
          <a:p>
            <a:pPr lvl="1"/>
            <a:r>
              <a:rPr lang="en-US" sz="1600" dirty="0"/>
              <a:t>Minimum feature width</a:t>
            </a:r>
          </a:p>
          <a:p>
            <a:pPr lvl="1"/>
            <a:r>
              <a:rPr lang="en-US" sz="1600" dirty="0"/>
              <a:t>File formats and names</a:t>
            </a:r>
          </a:p>
          <a:p>
            <a:pPr lvl="1"/>
            <a:r>
              <a:rPr lang="en-US" sz="1600" dirty="0"/>
              <a:t>Our manufacturer: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https://www.pcbcart.com/pcb-fab/standard-pcb.html</a:t>
            </a:r>
            <a:endParaRPr lang="en-US" sz="1600" dirty="0"/>
          </a:p>
          <a:p>
            <a:r>
              <a:rPr lang="en-US" sz="2200" dirty="0"/>
              <a:t>Our configuration encodes their requirements</a:t>
            </a:r>
          </a:p>
          <a:p>
            <a:pPr lvl="1"/>
            <a:r>
              <a:rPr lang="en-US" sz="1600" dirty="0" err="1"/>
              <a:t>QuadClass</a:t>
            </a:r>
            <a:r>
              <a:rPr lang="en-US" sz="1600" dirty="0"/>
              <a:t>-Resources/Eagle/DRU/pcbcart-4layer.cam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2098B-8EF4-AE46-805F-1B327EAE52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BA955E-B5A3-614E-BB36-AF84A5AAD0F2}"/>
              </a:ext>
            </a:extLst>
          </p:cNvPr>
          <p:cNvGrpSpPr/>
          <p:nvPr/>
        </p:nvGrpSpPr>
        <p:grpSpPr>
          <a:xfrm>
            <a:off x="5943600" y="1390533"/>
            <a:ext cx="3915656" cy="4463007"/>
            <a:chOff x="3280927" y="274638"/>
            <a:chExt cx="5669287" cy="64617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56667D-D271-9D4E-B23D-26D50EFCC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0927" y="274638"/>
              <a:ext cx="2748847" cy="306042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38C6E4-AA85-9843-92C8-3DF88BC8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2127" y="274638"/>
              <a:ext cx="2818087" cy="31850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CAFF2E3-EB55-B74E-B886-3C8CBA928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0927" y="3565193"/>
              <a:ext cx="2728074" cy="303273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E31FDF5-6061-434E-8B78-A5340D55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18279" y="3565193"/>
              <a:ext cx="2831935" cy="3171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4551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E1CB48-0F2F-584D-8AA0-860A00F9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for Manufacturing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3D5166-C112-504D-B873-D11CD6424C3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Ordering PCBs is easy</a:t>
            </a:r>
          </a:p>
          <a:p>
            <a:r>
              <a:rPr lang="en-US" dirty="0"/>
              <a:t>Make a zip file of your </a:t>
            </a:r>
            <a:r>
              <a:rPr lang="en-US" dirty="0" err="1"/>
              <a:t>gerbers</a:t>
            </a:r>
            <a:endParaRPr lang="en-US" dirty="0"/>
          </a:p>
          <a:p>
            <a:r>
              <a:rPr lang="en-US" dirty="0"/>
              <a:t>Upload it select some options</a:t>
            </a:r>
          </a:p>
          <a:p>
            <a:pPr lvl="1"/>
            <a:r>
              <a:rPr lang="en-US" dirty="0"/>
              <a:t>Quantity</a:t>
            </a:r>
          </a:p>
          <a:p>
            <a:pPr lvl="1"/>
            <a:r>
              <a:rPr lang="en-US" dirty="0"/>
              <a:t>Board thickness</a:t>
            </a:r>
          </a:p>
          <a:p>
            <a:pPr lvl="1"/>
            <a:r>
              <a:rPr lang="en-US" dirty="0"/>
              <a:t>Solder mask color</a:t>
            </a:r>
          </a:p>
          <a:p>
            <a:pPr lvl="1"/>
            <a:r>
              <a:rPr lang="en-US" dirty="0"/>
              <a:t>Board size.</a:t>
            </a:r>
          </a:p>
          <a:p>
            <a:pPr lvl="1"/>
            <a:r>
              <a:rPr lang="en-US" dirty="0"/>
              <a:t>Layer count</a:t>
            </a:r>
          </a:p>
          <a:p>
            <a:r>
              <a:rPr lang="en-US" dirty="0"/>
              <a:t>They will check your design</a:t>
            </a:r>
          </a:p>
          <a:p>
            <a:r>
              <a:rPr lang="en-US" dirty="0"/>
              <a:t>Boards arrive in ~1 week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A9204-52F9-CA4A-8994-CD130A2FA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852" y="0"/>
            <a:ext cx="7086015" cy="6858000"/>
          </a:xfrm>
          <a:prstGeom prst="rect">
            <a:avLst/>
          </a:prstGeom>
        </p:spPr>
      </p:pic>
      <p:pic>
        <p:nvPicPr>
          <p:cNvPr id="9" name="Picture 8" descr="A picture containing text, electronics, circuit, battery&#10;&#10;Description automatically generated">
            <a:extLst>
              <a:ext uri="{FF2B5EF4-FFF2-40B4-BE49-F238E27FC236}">
                <a16:creationId xmlns:a16="http://schemas.microsoft.com/office/drawing/2014/main" id="{019543EC-BEC8-C142-A4A1-FB50F1A01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47418" y="3280726"/>
            <a:ext cx="2697163" cy="20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78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E69C4-6D54-194A-85C7-586A0D9A7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Lint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45B9-43FC-BB46-BC02-8DE1D835F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“lint” tool:  </a:t>
            </a:r>
          </a:p>
          <a:p>
            <a:pPr lvl="1"/>
            <a:r>
              <a:rPr lang="en-US" i="1" dirty="0"/>
              <a:t>Tool to check coding standards and other invariants about a system.</a:t>
            </a:r>
          </a:p>
          <a:p>
            <a:r>
              <a:rPr lang="en-US" dirty="0" err="1"/>
              <a:t>Eaglint</a:t>
            </a:r>
            <a:r>
              <a:rPr lang="en-US" dirty="0"/>
              <a:t> will check your libraries, schematics</a:t>
            </a:r>
          </a:p>
          <a:p>
            <a:pPr lvl="1"/>
            <a:r>
              <a:rPr lang="en-US" dirty="0"/>
              <a:t>Check for correctness</a:t>
            </a:r>
          </a:p>
          <a:p>
            <a:pPr lvl="1"/>
            <a:r>
              <a:rPr lang="en-US" dirty="0"/>
              <a:t>Check for style</a:t>
            </a:r>
          </a:p>
          <a:p>
            <a:r>
              <a:rPr lang="en-US" dirty="0"/>
              <a:t>Also checks for other files in your repo</a:t>
            </a:r>
          </a:p>
          <a:p>
            <a:pPr lvl="1"/>
            <a:r>
              <a:rPr lang="en-US" dirty="0" err="1"/>
              <a:t>Eaglint</a:t>
            </a:r>
            <a:r>
              <a:rPr lang="en-US" dirty="0"/>
              <a:t> will tell you what it’s looking for.</a:t>
            </a:r>
          </a:p>
          <a:p>
            <a:pPr lvl="1"/>
            <a:r>
              <a:rPr lang="en-US" dirty="0"/>
              <a:t>Pay attention.</a:t>
            </a:r>
          </a:p>
          <a:p>
            <a:r>
              <a:rPr lang="en-US" dirty="0"/>
              <a:t>Provides a workflow for me to review your designs and provide feedback.</a:t>
            </a:r>
          </a:p>
          <a:p>
            <a:r>
              <a:rPr lang="en-US" dirty="0"/>
              <a:t>To use</a:t>
            </a:r>
          </a:p>
          <a:p>
            <a:pPr lvl="1"/>
            <a:r>
              <a:rPr lang="en-US" dirty="0"/>
              <a:t>Visit </a:t>
            </a:r>
            <a:r>
              <a:rPr lang="en-US" dirty="0">
                <a:hlinkClick r:id="rId2"/>
              </a:rPr>
              <a:t>http://eaglint.nvsl.io</a:t>
            </a:r>
            <a:endParaRPr lang="en-US" dirty="0"/>
          </a:p>
          <a:p>
            <a:pPr lvl="1"/>
            <a:r>
              <a:rPr lang="en-US" dirty="0"/>
              <a:t>You received a welcome email a couple of nights ago.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51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81A3-BF51-5545-AE4A-34E442EE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Lint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DE2E0-2980-844E-B1DB-CACC04B1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Commit and push your changes to </a:t>
            </a:r>
            <a:r>
              <a:rPr lang="en-US" dirty="0" err="1"/>
              <a:t>github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 your repo to </a:t>
            </a:r>
            <a:r>
              <a:rPr lang="en-US" dirty="0" err="1"/>
              <a:t>Eaglint</a:t>
            </a:r>
            <a:r>
              <a:rPr lang="en-US" dirty="0"/>
              <a:t> for a quick check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Submit your repo to </a:t>
            </a:r>
            <a:r>
              <a:rPr lang="en-US" dirty="0" err="1">
                <a:solidFill>
                  <a:srgbClr val="FF0000"/>
                </a:solidFill>
              </a:rPr>
              <a:t>Eaglint</a:t>
            </a:r>
            <a:r>
              <a:rPr lang="en-US" dirty="0">
                <a:solidFill>
                  <a:srgbClr val="FF0000"/>
                </a:solidFill>
              </a:rPr>
              <a:t> for a full check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warnings/errors</a:t>
            </a:r>
          </a:p>
          <a:p>
            <a:pPr marL="400050" lvl="1" indent="0">
              <a:buNone/>
            </a:pPr>
            <a:r>
              <a:rPr lang="en-US" dirty="0"/>
              <a:t>Fix and </a:t>
            </a:r>
            <a:r>
              <a:rPr lang="en-US" dirty="0" err="1"/>
              <a:t>goto</a:t>
            </a:r>
            <a:r>
              <a:rPr lang="en-US" dirty="0"/>
              <a:t> 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Submit for human 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rejected</a:t>
            </a:r>
          </a:p>
          <a:p>
            <a:pPr marL="400050" lvl="1" indent="0">
              <a:buNone/>
            </a:pPr>
            <a:r>
              <a:rPr lang="en-US" dirty="0"/>
              <a:t>Read comments; </a:t>
            </a:r>
            <a:r>
              <a:rPr lang="en-US" dirty="0" err="1"/>
              <a:t>goto</a:t>
            </a:r>
            <a:r>
              <a:rPr lang="en-US" dirty="0"/>
              <a:t> 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Else if accepted</a:t>
            </a:r>
          </a:p>
          <a:p>
            <a:pPr marL="400050" lvl="1" indent="0">
              <a:buNone/>
            </a:pPr>
            <a:r>
              <a:rPr lang="en-US" dirty="0" err="1"/>
              <a:t>Goto</a:t>
            </a:r>
            <a:r>
              <a:rPr lang="en-US" dirty="0"/>
              <a:t> next lab</a:t>
            </a:r>
          </a:p>
        </p:txBody>
      </p:sp>
    </p:spTree>
    <p:extLst>
      <p:ext uri="{BB962C8B-B14F-4D97-AF65-F5344CB8AC3E}">
        <p14:creationId xmlns:p14="http://schemas.microsoft.com/office/powerpoint/2010/main" val="3068188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F4AE-1B5A-2442-9F0F-437E5C1E82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Eaglint</a:t>
            </a:r>
            <a:r>
              <a:rPr lang="en-US" dirty="0"/>
              <a:t>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872A1-ADB6-E84D-BA92-5A7E453A9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87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E4FC-EF5F-C444-B1EC-1755D0ED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on PCB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32E4-A95A-5F44-8563-0B0976128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key to PCB design is attention to detail.</a:t>
            </a:r>
          </a:p>
          <a:p>
            <a:pPr lvl="1"/>
            <a:r>
              <a:rPr lang="en-US" dirty="0"/>
              <a:t>Building a real board can take 4 months.</a:t>
            </a:r>
          </a:p>
          <a:p>
            <a:pPr lvl="1"/>
            <a:r>
              <a:rPr lang="en-US" dirty="0"/>
              <a:t>If you make a mistake, it takes 4 months to fix.</a:t>
            </a:r>
          </a:p>
          <a:p>
            <a:pPr lvl="2"/>
            <a:r>
              <a:rPr lang="en-US" dirty="0"/>
              <a:t>Contrast to software:  just recompile and rerun!</a:t>
            </a:r>
          </a:p>
          <a:p>
            <a:pPr lvl="1"/>
            <a:r>
              <a:rPr lang="en-US" dirty="0"/>
              <a:t>Don’t make any mistakes!  Check your work!</a:t>
            </a:r>
          </a:p>
          <a:p>
            <a:r>
              <a:rPr lang="en-US" dirty="0"/>
              <a:t>Grading for PCB labs</a:t>
            </a:r>
          </a:p>
          <a:p>
            <a:pPr lvl="1"/>
            <a:r>
              <a:rPr lang="en-US" dirty="0"/>
              <a:t>A “perfect” score is 10 points</a:t>
            </a:r>
          </a:p>
          <a:p>
            <a:pPr lvl="1"/>
            <a:r>
              <a:rPr lang="en-US" dirty="0"/>
              <a:t>You start out with 11-12 points (depending on the lab).</a:t>
            </a:r>
          </a:p>
          <a:p>
            <a:pPr lvl="1"/>
            <a:r>
              <a:rPr lang="en-US" dirty="0"/>
              <a:t>Every time you submit a design to </a:t>
            </a:r>
            <a:r>
              <a:rPr lang="en-US" dirty="0" err="1"/>
              <a:t>Eaglint</a:t>
            </a:r>
            <a:r>
              <a:rPr lang="en-US" dirty="0"/>
              <a:t>, you lose 0.5 point.</a:t>
            </a:r>
          </a:p>
          <a:p>
            <a:pPr lvl="1"/>
            <a:r>
              <a:rPr lang="en-US" dirty="0"/>
              <a:t>Every time you submit a design for human review </a:t>
            </a:r>
            <a:r>
              <a:rPr lang="en-US" dirty="0" err="1"/>
              <a:t>Eaglint</a:t>
            </a:r>
            <a:r>
              <a:rPr lang="en-US" dirty="0"/>
              <a:t>, you lose 0.5 point.</a:t>
            </a:r>
          </a:p>
          <a:p>
            <a:pPr lvl="1"/>
            <a:r>
              <a:rPr lang="en-US" dirty="0"/>
              <a:t>You must complete the labs.</a:t>
            </a:r>
          </a:p>
          <a:p>
            <a:r>
              <a:rPr lang="en-US" dirty="0"/>
              <a:t>“Quick checks” are free.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18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292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EA1F12-776A-CE44-964E-D8945CAF3F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PCBs with </a:t>
            </a:r>
            <a:r>
              <a:rPr lang="en-US" strike="sngStrike" dirty="0"/>
              <a:t>Eagle </a:t>
            </a:r>
            <a:r>
              <a:rPr lang="en-US" dirty="0" err="1"/>
              <a:t>AutoDesk</a:t>
            </a:r>
            <a:r>
              <a:rPr lang="en-US" dirty="0"/>
              <a:t> Fusion 360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4BF2228-5130-8042-A24C-E78525643F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37CA4-BA85-AA4A-BA8C-E4E176C6D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223" y="3916579"/>
            <a:ext cx="2783554" cy="268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55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93ED34-F7E2-FA4F-91A0-452009DE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Confusion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2FA236-F7BF-5948-B076-8C202F18F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to use “Eagle” to design PCBs</a:t>
            </a:r>
          </a:p>
          <a:p>
            <a:r>
              <a:rPr lang="en-US" dirty="0"/>
              <a:t>Eagle was purchased by </a:t>
            </a:r>
            <a:r>
              <a:rPr lang="en-US" dirty="0" err="1"/>
              <a:t>AutoDesk</a:t>
            </a:r>
            <a:endParaRPr lang="en-US" dirty="0"/>
          </a:p>
          <a:p>
            <a:r>
              <a:rPr lang="en-US" dirty="0"/>
              <a:t>Integrated into their Fusion360</a:t>
            </a:r>
          </a:p>
          <a:p>
            <a:r>
              <a:rPr lang="en-US" dirty="0"/>
              <a:t>So ”Fusion”, “Fusion 360”, and “Eagle” all mean the same thing.</a:t>
            </a:r>
          </a:p>
          <a:p>
            <a:r>
              <a:rPr lang="en-US" dirty="0"/>
              <a:t>I don’t know how well the transition to Fusion 360 will go.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E7540-3958-DB49-B9C3-C71B1D3292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AD8FF69E-A08E-AD4A-83BC-4BC3CAAEC85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Metal layers </a:t>
            </a:r>
          </a:p>
          <a:p>
            <a:pPr lvl="1"/>
            <a:r>
              <a:rPr lang="en-US" dirty="0"/>
              <a:t>Conductive “traces” to connect components</a:t>
            </a:r>
          </a:p>
          <a:p>
            <a:pPr lvl="1"/>
            <a:r>
              <a:rPr lang="en-US" dirty="0"/>
              <a:t>Attaching components</a:t>
            </a:r>
          </a:p>
          <a:p>
            <a:r>
              <a:rPr lang="en-US" dirty="0"/>
              <a:t>More layers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more expensive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Top and bottom layers are for mounting components and routing traces</a:t>
            </a:r>
          </a:p>
          <a:p>
            <a:r>
              <a:rPr lang="en-US" dirty="0">
                <a:sym typeface="Wingdings"/>
              </a:rPr>
              <a:t>Internal layers can serve several purposes</a:t>
            </a:r>
          </a:p>
          <a:p>
            <a:pPr lvl="1"/>
            <a:r>
              <a:rPr lang="en-US" dirty="0">
                <a:sym typeface="Wingdings"/>
              </a:rPr>
              <a:t>Ground and power planes</a:t>
            </a:r>
          </a:p>
          <a:p>
            <a:pPr lvl="1"/>
            <a:r>
              <a:rPr lang="en-US" dirty="0">
                <a:sym typeface="Wingdings"/>
              </a:rPr>
              <a:t>Other signal planes</a:t>
            </a:r>
          </a:p>
          <a:p>
            <a:pPr lvl="1"/>
            <a:r>
              <a:rPr lang="en-US" dirty="0">
                <a:sym typeface="Wingdings"/>
              </a:rPr>
              <a:t>Internal routing layers</a:t>
            </a:r>
          </a:p>
          <a:p>
            <a:pPr marL="0" indent="0">
              <a:buNone/>
            </a:pPr>
            <a:endParaRPr lang="en-US" dirty="0">
              <a:sym typeface="Wingding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C046A9-239C-F14E-B6D0-566F596512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6500" y="1932781"/>
            <a:ext cx="3810000" cy="3860800"/>
          </a:xfrm>
          <a:prstGeom prst="rect">
            <a:avLst/>
          </a:prstGeom>
        </p:spPr>
      </p:pic>
      <p:pic>
        <p:nvPicPr>
          <p:cNvPr id="5" name="Picture 2" descr="Prototype pcb">
            <a:extLst>
              <a:ext uri="{FF2B5EF4-FFF2-40B4-BE49-F238E27FC236}">
                <a16:creationId xmlns:a16="http://schemas.microsoft.com/office/drawing/2014/main" id="{02C4E8B0-CA0C-AD48-9921-0717DE976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332172" y="4866481"/>
            <a:ext cx="2147795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906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9FF7DB-8660-0143-94AC-946028A54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Fusion Tips and Tricks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9AE759-DE6C-E047-AFD2-5EE5F76CD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the grid</a:t>
            </a:r>
          </a:p>
          <a:p>
            <a:r>
              <a:rPr lang="en-US" dirty="0"/>
              <a:t>Making lines straight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86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3E588-4BA2-774E-86A0-7B85E4E5B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E73E2-1220-1D47-9EBF-3B66063C7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 points of confusion in this lab</a:t>
            </a:r>
          </a:p>
          <a:p>
            <a:pPr lvl="1"/>
            <a:r>
              <a:rPr lang="en-US" dirty="0"/>
              <a:t>How to set and align to grid</a:t>
            </a:r>
          </a:p>
          <a:p>
            <a:pPr lvl="1"/>
            <a:r>
              <a:rPr lang="en-US" dirty="0"/>
              <a:t>How to make wires straight</a:t>
            </a:r>
          </a:p>
          <a:p>
            <a:pPr lvl="1"/>
            <a:r>
              <a:rPr lang="en-US" dirty="0"/>
              <a:t>Where to look for the SMD location in the button datasheet</a:t>
            </a:r>
          </a:p>
          <a:p>
            <a:pPr lvl="1"/>
            <a:r>
              <a:rPr lang="en-US" dirty="0"/>
              <a:t>Adafruit tutorial is not consistent with </a:t>
            </a:r>
            <a:r>
              <a:rPr lang="en-US"/>
              <a:t>our guidance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17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Fusion to design a simple schematic and board.</a:t>
            </a:r>
          </a:p>
          <a:p>
            <a:r>
              <a:rPr lang="en-US" dirty="0"/>
              <a:t>Run it through the tool flow.</a:t>
            </a:r>
          </a:p>
          <a:p>
            <a:r>
              <a:rPr lang="en-US" dirty="0"/>
              <a:t>Submit it through </a:t>
            </a:r>
            <a:r>
              <a:rPr lang="en-US" dirty="0" err="1"/>
              <a:t>Eaglint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160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DBEF0-AD41-CE4D-8833-D89820FC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Fusion </a:t>
            </a:r>
            <a:r>
              <a:rPr lang="en-US" dirty="0"/>
              <a:t>uses odd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E7D6C-DEFA-A643-8407-53AD84059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”Pads” are through hole connections</a:t>
            </a:r>
          </a:p>
          <a:p>
            <a:pPr lvl="0"/>
            <a:r>
              <a:rPr lang="en-US" dirty="0"/>
              <a:t>SMD (surface mount device) are surface mount connections.</a:t>
            </a:r>
          </a:p>
        </p:txBody>
      </p:sp>
    </p:spTree>
    <p:extLst>
      <p:ext uri="{BB962C8B-B14F-4D97-AF65-F5344CB8AC3E}">
        <p14:creationId xmlns:p14="http://schemas.microsoft.com/office/powerpoint/2010/main" val="586644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Layers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/>
              </a:rPr>
              <a:t>Thickness is measured in </a:t>
            </a:r>
            <a:r>
              <a:rPr lang="en-US" dirty="0" err="1">
                <a:sym typeface="Wingdings"/>
              </a:rPr>
              <a:t>oz</a:t>
            </a:r>
            <a:r>
              <a:rPr lang="en-US" dirty="0">
                <a:sym typeface="Wingdings"/>
              </a:rPr>
              <a:t> per square foot.</a:t>
            </a:r>
          </a:p>
          <a:p>
            <a:r>
              <a:rPr lang="en-US" dirty="0">
                <a:sym typeface="Wingdings"/>
              </a:rPr>
              <a:t>Standard copper is 1oz</a:t>
            </a:r>
          </a:p>
          <a:p>
            <a:pPr lvl="1"/>
            <a:r>
              <a:rPr lang="en-US" dirty="0">
                <a:sym typeface="Wingdings"/>
              </a:rPr>
              <a:t>About 0.034 mm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01DB95-F4F1-D747-B923-0554E89F24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6500" y="1932781"/>
            <a:ext cx="3810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Dielectric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86943" cy="4351338"/>
          </a:xfrm>
        </p:spPr>
        <p:txBody>
          <a:bodyPr>
            <a:noAutofit/>
          </a:bodyPr>
          <a:lstStyle/>
          <a:p>
            <a:r>
              <a:rPr lang="en-US" sz="2400" dirty="0"/>
              <a:t>The dielectric is the insulator between metal layers</a:t>
            </a:r>
          </a:p>
          <a:p>
            <a:r>
              <a:rPr lang="en-US" sz="2400" dirty="0">
                <a:sym typeface="Wingdings"/>
              </a:rPr>
              <a:t>Most PCBs use FR4</a:t>
            </a:r>
          </a:p>
          <a:p>
            <a:pPr lvl="1"/>
            <a:r>
              <a:rPr lang="en-US" sz="2000" dirty="0">
                <a:sym typeface="Wingdings"/>
              </a:rPr>
              <a:t>“glass reinforced epoxy laminate”</a:t>
            </a:r>
          </a:p>
          <a:p>
            <a:pPr lvl="1"/>
            <a:r>
              <a:rPr lang="en-US" sz="2000" dirty="0">
                <a:sym typeface="Wingdings"/>
              </a:rPr>
              <a:t>i.e., fancy fiberglass</a:t>
            </a:r>
          </a:p>
          <a:p>
            <a:pPr lvl="1"/>
            <a:r>
              <a:rPr lang="en-US" sz="2000" dirty="0">
                <a:sym typeface="Wingdings"/>
              </a:rPr>
              <a:t>“FR” means “flame retardant”</a:t>
            </a:r>
          </a:p>
          <a:p>
            <a:r>
              <a:rPr lang="en-US" sz="2400" dirty="0">
                <a:sym typeface="Wingdings"/>
              </a:rPr>
              <a:t>Other specialized dielectrics are are available</a:t>
            </a:r>
          </a:p>
          <a:p>
            <a:pPr lvl="1"/>
            <a:r>
              <a:rPr lang="en-US" sz="2000" dirty="0">
                <a:sym typeface="Wingdings"/>
              </a:rPr>
              <a:t>To support high speed circuits</a:t>
            </a:r>
          </a:p>
          <a:p>
            <a:pPr lvl="1"/>
            <a:r>
              <a:rPr lang="en-US" sz="2000" dirty="0">
                <a:sym typeface="Wingdings"/>
              </a:rPr>
              <a:t>To manage thermal expansion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51049E-9028-5B48-944B-717240AF5A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3200" y="1932781"/>
            <a:ext cx="3276600" cy="386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5A0055-BC1B-4944-8D62-6EF153110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83" y="5087144"/>
            <a:ext cx="2573474" cy="1604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49BA2-D196-1449-AA57-2881497304C3}"/>
              </a:ext>
            </a:extLst>
          </p:cNvPr>
          <p:cNvSpPr txBox="1"/>
          <p:nvPr/>
        </p:nvSpPr>
        <p:spPr>
          <a:xfrm>
            <a:off x="5246909" y="4679157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Bare FR4</a:t>
            </a:r>
          </a:p>
        </p:txBody>
      </p:sp>
    </p:spTree>
    <p:extLst>
      <p:ext uri="{BB962C8B-B14F-4D97-AF65-F5344CB8AC3E}">
        <p14:creationId xmlns:p14="http://schemas.microsoft.com/office/powerpoint/2010/main" val="197140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Mask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6365"/>
            <a:ext cx="5181600" cy="4880598"/>
          </a:xfrm>
        </p:spPr>
        <p:txBody>
          <a:bodyPr>
            <a:normAutofit/>
          </a:bodyPr>
          <a:lstStyle/>
          <a:p>
            <a:r>
              <a:rPr lang="en-US" sz="2800" dirty="0"/>
              <a:t>Plastic coating on the top and bottom of the board</a:t>
            </a:r>
          </a:p>
          <a:p>
            <a:r>
              <a:rPr lang="en-US" sz="2800" dirty="0">
                <a:sym typeface="Wingdings"/>
              </a:rPr>
              <a:t>Protects the top and bottom metal from oxidation.</a:t>
            </a:r>
          </a:p>
          <a:p>
            <a:r>
              <a:rPr lang="en-US" sz="2800" dirty="0">
                <a:sym typeface="Wingdings"/>
              </a:rPr>
              <a:t>Helps prevent solder bridges</a:t>
            </a:r>
          </a:p>
          <a:p>
            <a:r>
              <a:rPr lang="en-US" sz="2800" dirty="0"/>
              <a:t>Gives the board color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0F0E48-B346-9348-982D-8A40ADF28C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38835"/>
            <a:ext cx="4038600" cy="3448692"/>
          </a:xfrm>
          <a:prstGeom prst="rect">
            <a:avLst/>
          </a:prstGeom>
        </p:spPr>
      </p:pic>
      <p:pic>
        <p:nvPicPr>
          <p:cNvPr id="4098" name="Picture 2" descr="Full Color PCB Various Solder Mask Circuit Board From China Factory - China  Circuit Board, PCB">
            <a:extLst>
              <a:ext uri="{FF2B5EF4-FFF2-40B4-BE49-F238E27FC236}">
                <a16:creationId xmlns:a16="http://schemas.microsoft.com/office/drawing/2014/main" id="{067FFD08-6ADA-A94D-90BB-F5BDC3E29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56986"/>
            <a:ext cx="5786252" cy="238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04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Silkscreen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an opaque, (usually) white epoxy or polymer</a:t>
            </a:r>
          </a:p>
          <a:p>
            <a:r>
              <a:rPr lang="en-US" dirty="0"/>
              <a:t>It provides documentation and markings</a:t>
            </a:r>
          </a:p>
          <a:p>
            <a:pPr lvl="1"/>
            <a:r>
              <a:rPr lang="en-US" dirty="0"/>
              <a:t>References designators</a:t>
            </a:r>
          </a:p>
          <a:p>
            <a:pPr lvl="1"/>
            <a:r>
              <a:rPr lang="en-US" dirty="0"/>
              <a:t>Part outlines</a:t>
            </a:r>
          </a:p>
          <a:p>
            <a:pPr lvl="1"/>
            <a:r>
              <a:rPr lang="en-US" dirty="0"/>
              <a:t>Logos</a:t>
            </a:r>
          </a:p>
          <a:p>
            <a:pPr lvl="1"/>
            <a:r>
              <a:rPr lang="en-US" dirty="0"/>
              <a:t>Serial numbers etc.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0743B7-FE85-7C42-89A2-A854864C68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760243"/>
            <a:ext cx="4038600" cy="420587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8B39C66-AEC3-AD46-96FB-21FF8A324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17" y="3428999"/>
            <a:ext cx="2896588" cy="218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191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Making Connections Between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Metal-plated holes connect metal layers.</a:t>
            </a:r>
          </a:p>
          <a:p>
            <a:r>
              <a:rPr lang="en-US" dirty="0"/>
              <a:t>Drill a hole</a:t>
            </a:r>
          </a:p>
          <a:p>
            <a:r>
              <a:rPr lang="en-US" dirty="0"/>
              <a:t>Electroplate it with copper</a:t>
            </a:r>
          </a:p>
          <a:p>
            <a:r>
              <a:rPr lang="en-US" dirty="0"/>
              <a:t>Cover it with a non-corroding metal.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FF62B7-73CD-5549-8F6B-E883D253B2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84175"/>
            <a:ext cx="4038600" cy="3558015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B5D5AADE-35DA-0A4F-96B9-1DDAB724F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5159478"/>
            <a:ext cx="2450275" cy="169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1835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12845</TotalTime>
  <Words>1786</Words>
  <Application>Microsoft Macintosh PowerPoint</Application>
  <PresentationFormat>Widescreen</PresentationFormat>
  <Paragraphs>416</Paragraphs>
  <Slides>43</Slides>
  <Notes>7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Myriad Pro</vt:lpstr>
      <vt:lpstr>Myriad Pro Semibold</vt:lpstr>
      <vt:lpstr>Office Theme</vt:lpstr>
      <vt:lpstr>Introduction To Printed Circuit Boards</vt:lpstr>
      <vt:lpstr>PCB Overview</vt:lpstr>
      <vt:lpstr>PCBs are Made of Layers</vt:lpstr>
      <vt:lpstr>Metal Layers</vt:lpstr>
      <vt:lpstr>Metal Layers (cont.)</vt:lpstr>
      <vt:lpstr>Dielectric </vt:lpstr>
      <vt:lpstr>Solder Mask </vt:lpstr>
      <vt:lpstr>Silkscreen</vt:lpstr>
      <vt:lpstr>Making Connections Between Layers</vt:lpstr>
      <vt:lpstr>Connecting Wires with “Vias”</vt:lpstr>
      <vt:lpstr>Mounting Components with Through-holes</vt:lpstr>
      <vt:lpstr>Surface Mount Devices (SMD)</vt:lpstr>
      <vt:lpstr>PowerPoint Presentation</vt:lpstr>
      <vt:lpstr>Lots of Choices, in Theory</vt:lpstr>
      <vt:lpstr>Resources</vt:lpstr>
      <vt:lpstr>PowerPoint Presentation</vt:lpstr>
      <vt:lpstr>Designing PCBs</vt:lpstr>
      <vt:lpstr>Steps for Designing PCBs</vt:lpstr>
      <vt:lpstr>PCB Libraries</vt:lpstr>
      <vt:lpstr>A Simple LED</vt:lpstr>
      <vt:lpstr>PCB Library</vt:lpstr>
      <vt:lpstr>The Library</vt:lpstr>
      <vt:lpstr>Schematics</vt:lpstr>
      <vt:lpstr>PCB Layout</vt:lpstr>
      <vt:lpstr>Schematic vs. Board</vt:lpstr>
      <vt:lpstr>Designing with Layers</vt:lpstr>
      <vt:lpstr>Eagle Layers</vt:lpstr>
      <vt:lpstr>PowerPoint Presentation</vt:lpstr>
      <vt:lpstr>Useful Layer Commands</vt:lpstr>
      <vt:lpstr>Manufacturing</vt:lpstr>
      <vt:lpstr>Computer Aided Manufacturing (CAM) Files: Gerbers</vt:lpstr>
      <vt:lpstr>Submitting for Manufacturing</vt:lpstr>
      <vt:lpstr>Eagle Lint</vt:lpstr>
      <vt:lpstr>Eagle Lint Process</vt:lpstr>
      <vt:lpstr>Eaglint Demo</vt:lpstr>
      <vt:lpstr>Grading on PCB Labs</vt:lpstr>
      <vt:lpstr>PowerPoint Presentation</vt:lpstr>
      <vt:lpstr>Designing PCBs with Eagle AutoDesk Fusion 360</vt:lpstr>
      <vt:lpstr>Naming Confusion</vt:lpstr>
      <vt:lpstr>Fusion Tips and Tricks</vt:lpstr>
      <vt:lpstr>Next time:</vt:lpstr>
      <vt:lpstr>The Lab</vt:lpstr>
      <vt:lpstr>Fusion uses odd terminology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33</cp:revision>
  <cp:lastPrinted>2017-05-11T20:43:55Z</cp:lastPrinted>
  <dcterms:created xsi:type="dcterms:W3CDTF">2019-07-17T06:14:48Z</dcterms:created>
  <dcterms:modified xsi:type="dcterms:W3CDTF">2021-12-27T20:34:29Z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